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ira Sans Light Bold" panose="020B0604020202020204" charset="0"/>
      <p:regular r:id="rId43"/>
    </p:embeddedFont>
    <p:embeddedFont>
      <p:font typeface="Montserrat Classic" panose="020B0604020202020204" charset="0"/>
      <p:regular r:id="rId44"/>
    </p:embeddedFont>
    <p:embeddedFont>
      <p:font typeface="Montserrat Light" panose="00000400000000000000" pitchFamily="2" charset="0"/>
      <p:regular r:id="rId45"/>
      <p:italic r:id="rId46"/>
    </p:embeddedFont>
    <p:embeddedFont>
      <p:font typeface="Montserrat Light Bold" panose="020B0604020202020204" charset="0"/>
      <p:regular r:id="rId47"/>
    </p:embeddedFont>
    <p:embeddedFont>
      <p:font typeface="Muli Regular" panose="020B0604020202020204" charset="0"/>
      <p:regular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Bold" panose="020B0604020202020204" charset="0"/>
      <p:regular r:id="rId53"/>
    </p:embeddedFont>
    <p:embeddedFont>
      <p:font typeface="Open Sans Extra Bold" panose="020B0604020202020204" charset="0"/>
      <p:regular r:id="rId54"/>
    </p:embeddedFont>
    <p:embeddedFont>
      <p:font typeface="Open Sans Light" panose="020B0306030504020204" pitchFamily="34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10.jpeg"/><Relationship Id="rId5" Type="http://schemas.openxmlformats.org/officeDocument/2006/relationships/image" Target="../media/image58.svg"/><Relationship Id="rId10" Type="http://schemas.openxmlformats.org/officeDocument/2006/relationships/slide" Target="slide16.xml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10.jpeg"/><Relationship Id="rId5" Type="http://schemas.openxmlformats.org/officeDocument/2006/relationships/image" Target="../media/image58.svg"/><Relationship Id="rId10" Type="http://schemas.openxmlformats.org/officeDocument/2006/relationships/slide" Target="slide16.xml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28.xml"/><Relationship Id="rId18" Type="http://schemas.openxmlformats.org/officeDocument/2006/relationships/slide" Target="slide33.xml"/><Relationship Id="rId3" Type="http://schemas.openxmlformats.org/officeDocument/2006/relationships/slide" Target="slide18.xml"/><Relationship Id="rId21" Type="http://schemas.openxmlformats.org/officeDocument/2006/relationships/slide" Target="slide36.xml"/><Relationship Id="rId7" Type="http://schemas.openxmlformats.org/officeDocument/2006/relationships/slide" Target="slide22.xml"/><Relationship Id="rId12" Type="http://schemas.openxmlformats.org/officeDocument/2006/relationships/slide" Target="slide27.xml"/><Relationship Id="rId17" Type="http://schemas.openxmlformats.org/officeDocument/2006/relationships/slide" Target="slide32.xml"/><Relationship Id="rId2" Type="http://schemas.openxmlformats.org/officeDocument/2006/relationships/slide" Target="slide17.xml"/><Relationship Id="rId16" Type="http://schemas.openxmlformats.org/officeDocument/2006/relationships/slide" Target="slide31.xml"/><Relationship Id="rId20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slide" Target="slide26.xml"/><Relationship Id="rId5" Type="http://schemas.openxmlformats.org/officeDocument/2006/relationships/slide" Target="slide20.xml"/><Relationship Id="rId15" Type="http://schemas.openxmlformats.org/officeDocument/2006/relationships/slide" Target="slide30.xml"/><Relationship Id="rId10" Type="http://schemas.openxmlformats.org/officeDocument/2006/relationships/slide" Target="slide25.xml"/><Relationship Id="rId19" Type="http://schemas.openxmlformats.org/officeDocument/2006/relationships/slide" Target="slide34.xml"/><Relationship Id="rId4" Type="http://schemas.openxmlformats.org/officeDocument/2006/relationships/slide" Target="slide19.xml"/><Relationship Id="rId9" Type="http://schemas.openxmlformats.org/officeDocument/2006/relationships/slide" Target="slide24.xml"/><Relationship Id="rId14" Type="http://schemas.openxmlformats.org/officeDocument/2006/relationships/slide" Target="slide29.xml"/><Relationship Id="rId22" Type="http://schemas.openxmlformats.org/officeDocument/2006/relationships/slide" Target="slide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slide" Target="slide16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slide" Target="slide16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10.jpeg"/><Relationship Id="rId4" Type="http://schemas.openxmlformats.org/officeDocument/2006/relationships/image" Target="../media/image19.svg"/><Relationship Id="rId9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slide" Target="slide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10.jpeg"/><Relationship Id="rId4" Type="http://schemas.openxmlformats.org/officeDocument/2006/relationships/image" Target="../media/image40.svg"/><Relationship Id="rId9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0.jpe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slide" Target="slide1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9935"/>
            <a:ext cx="11878907" cy="10866869"/>
            <a:chOff x="0" y="0"/>
            <a:chExt cx="2756591" cy="2521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6591" cy="2521740"/>
            </a:xfrm>
            <a:custGeom>
              <a:avLst/>
              <a:gdLst/>
              <a:ahLst/>
              <a:cxnLst/>
              <a:rect l="l" t="t" r="r" b="b"/>
              <a:pathLst>
                <a:path w="2756591" h="2521740">
                  <a:moveTo>
                    <a:pt x="0" y="0"/>
                  </a:moveTo>
                  <a:lnTo>
                    <a:pt x="2756591" y="0"/>
                  </a:lnTo>
                  <a:lnTo>
                    <a:pt x="2756591" y="2521740"/>
                  </a:lnTo>
                  <a:lnTo>
                    <a:pt x="0" y="2521740"/>
                  </a:lnTo>
                  <a:close/>
                </a:path>
              </a:pathLst>
            </a:custGeom>
            <a:solidFill>
              <a:srgbClr val="053D57">
                <a:alpha val="68627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43085" y="1133475"/>
            <a:ext cx="10992737" cy="729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Montserrat Light Bold"/>
              </a:rPr>
              <a:t>Grundfos </a:t>
            </a:r>
          </a:p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Montserrat Light Bold"/>
              </a:rPr>
              <a:t>Market and </a:t>
            </a:r>
          </a:p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Montserrat Light Bold"/>
              </a:rPr>
              <a:t>Wholesaler </a:t>
            </a:r>
          </a:p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Montserrat Light Bold"/>
              </a:rPr>
              <a:t>e-Commerce Analysis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434647">
            <a:off x="4980247" y="2697959"/>
            <a:ext cx="17951208" cy="88124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55851" y="7104165"/>
            <a:ext cx="4332149" cy="1996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6042" y="2632340"/>
            <a:ext cx="15163258" cy="185281"/>
            <a:chOff x="0" y="0"/>
            <a:chExt cx="20217677" cy="247042"/>
          </a:xfrm>
        </p:grpSpPr>
        <p:sp>
          <p:nvSpPr>
            <p:cNvPr id="3" name="AutoShape 3"/>
            <p:cNvSpPr/>
            <p:nvPr/>
          </p:nvSpPr>
          <p:spPr>
            <a:xfrm>
              <a:off x="123521" y="123521"/>
              <a:ext cx="20094156" cy="0"/>
            </a:xfrm>
            <a:prstGeom prst="line">
              <a:avLst/>
            </a:prstGeom>
            <a:ln w="11158" cap="rnd">
              <a:solidFill>
                <a:srgbClr val="355E6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7042" cy="24704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5E6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025440" y="0"/>
              <a:ext cx="247042" cy="24704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5E66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8050880" y="0"/>
              <a:ext cx="247042" cy="24704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5E66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2076321" y="0"/>
              <a:ext cx="247042" cy="24704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5E66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101761" y="0"/>
              <a:ext cx="247042" cy="24704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5E66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4536224" y="2995038"/>
            <a:ext cx="2784027" cy="1658581"/>
            <a:chOff x="0" y="0"/>
            <a:chExt cx="2409458" cy="14354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9458" cy="1435433"/>
            </a:xfrm>
            <a:custGeom>
              <a:avLst/>
              <a:gdLst/>
              <a:ahLst/>
              <a:cxnLst/>
              <a:rect l="l" t="t" r="r" b="b"/>
              <a:pathLst>
                <a:path w="2409458" h="1435433">
                  <a:moveTo>
                    <a:pt x="0" y="0"/>
                  </a:moveTo>
                  <a:lnTo>
                    <a:pt x="2409458" y="0"/>
                  </a:lnTo>
                  <a:lnTo>
                    <a:pt x="2409458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310517" y="4978241"/>
            <a:ext cx="2744184" cy="1658581"/>
            <a:chOff x="0" y="0"/>
            <a:chExt cx="2374976" cy="14354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7CB8E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464952" y="4978241"/>
            <a:ext cx="2744184" cy="1658581"/>
            <a:chOff x="0" y="0"/>
            <a:chExt cx="2374976" cy="14354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7CB8E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512701" y="4978241"/>
            <a:ext cx="2744184" cy="1658581"/>
            <a:chOff x="0" y="0"/>
            <a:chExt cx="2374976" cy="14354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7CB8E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536224" y="4978241"/>
            <a:ext cx="2744184" cy="1658581"/>
            <a:chOff x="0" y="0"/>
            <a:chExt cx="2374976" cy="14354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7CB8E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425109" y="6881425"/>
            <a:ext cx="2744184" cy="1658581"/>
            <a:chOff x="0" y="0"/>
            <a:chExt cx="2374976" cy="14354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533099" y="6881425"/>
            <a:ext cx="2744184" cy="1658581"/>
            <a:chOff x="0" y="0"/>
            <a:chExt cx="2374976" cy="14354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4576067" y="6854908"/>
            <a:ext cx="2744184" cy="1658581"/>
            <a:chOff x="0" y="0"/>
            <a:chExt cx="2374976" cy="14354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273730" y="2995038"/>
            <a:ext cx="2744184" cy="1658581"/>
            <a:chOff x="0" y="0"/>
            <a:chExt cx="2374976" cy="143543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5310517" y="2995038"/>
            <a:ext cx="2744184" cy="1658581"/>
            <a:chOff x="0" y="0"/>
            <a:chExt cx="2374976" cy="14354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8425109" y="2995038"/>
            <a:ext cx="2784027" cy="1658581"/>
            <a:chOff x="0" y="0"/>
            <a:chExt cx="2409458" cy="14354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409458" cy="1435433"/>
            </a:xfrm>
            <a:custGeom>
              <a:avLst/>
              <a:gdLst/>
              <a:ahLst/>
              <a:cxnLst/>
              <a:rect l="l" t="t" r="r" b="b"/>
              <a:pathLst>
                <a:path w="2409458" h="1435433">
                  <a:moveTo>
                    <a:pt x="0" y="0"/>
                  </a:moveTo>
                  <a:lnTo>
                    <a:pt x="2409458" y="0"/>
                  </a:lnTo>
                  <a:lnTo>
                    <a:pt x="2409458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472858" y="2995038"/>
            <a:ext cx="2784027" cy="1658581"/>
            <a:chOff x="0" y="0"/>
            <a:chExt cx="2409458" cy="14354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409458" cy="1435433"/>
            </a:xfrm>
            <a:custGeom>
              <a:avLst/>
              <a:gdLst/>
              <a:ahLst/>
              <a:cxnLst/>
              <a:rect l="l" t="t" r="r" b="b"/>
              <a:pathLst>
                <a:path w="2409458" h="1435433">
                  <a:moveTo>
                    <a:pt x="0" y="0"/>
                  </a:moveTo>
                  <a:lnTo>
                    <a:pt x="2409458" y="0"/>
                  </a:lnTo>
                  <a:lnTo>
                    <a:pt x="2409458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2273730" y="4978241"/>
            <a:ext cx="2744184" cy="1658581"/>
            <a:chOff x="0" y="0"/>
            <a:chExt cx="2374976" cy="14354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7CB8E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286158" y="6854908"/>
            <a:ext cx="2744184" cy="1658581"/>
            <a:chOff x="0" y="0"/>
            <a:chExt cx="2374976" cy="1435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5344293" y="6854908"/>
            <a:ext cx="2744184" cy="1658581"/>
            <a:chOff x="0" y="0"/>
            <a:chExt cx="2374976" cy="143543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74976" cy="1435433"/>
            </a:xfrm>
            <a:custGeom>
              <a:avLst/>
              <a:gdLst/>
              <a:ahLst/>
              <a:cxnLst/>
              <a:rect l="l" t="t" r="r" b="b"/>
              <a:pathLst>
                <a:path w="2374976" h="1435433">
                  <a:moveTo>
                    <a:pt x="0" y="0"/>
                  </a:moveTo>
                  <a:lnTo>
                    <a:pt x="2374976" y="0"/>
                  </a:lnTo>
                  <a:lnTo>
                    <a:pt x="2374976" y="1435433"/>
                  </a:lnTo>
                  <a:lnTo>
                    <a:pt x="0" y="1435433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4273882" y="619125"/>
            <a:ext cx="1104663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55E66"/>
                </a:solidFill>
                <a:latin typeface="Montserrat Classic"/>
              </a:rPr>
              <a:t>IMPLEMENTATION TIMELINE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01922" y="1924780"/>
            <a:ext cx="1912656" cy="73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4392">
                <a:solidFill>
                  <a:srgbClr val="355E66"/>
                </a:solidFill>
                <a:latin typeface="Montserrat Light Bold"/>
              </a:rPr>
              <a:t>Year 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69218" y="3141656"/>
            <a:ext cx="2894738" cy="136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2133">
                <a:solidFill>
                  <a:srgbClr val="FFFFFF"/>
                </a:solidFill>
                <a:latin typeface="Montserrat Light Bold"/>
              </a:rPr>
              <a:t>Establish Amazon Agreement and 3-Year Wholesaler Contract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719793" y="1924780"/>
            <a:ext cx="1925631" cy="73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4392">
                <a:solidFill>
                  <a:srgbClr val="355E66"/>
                </a:solidFill>
                <a:latin typeface="Montserrat Light Bold"/>
              </a:rPr>
              <a:t>Year 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466856" y="3407213"/>
            <a:ext cx="2431506" cy="88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F8FBFD"/>
                </a:solidFill>
                <a:latin typeface="Montserrat Light Bold"/>
              </a:rPr>
              <a:t>Customer Reviews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883353" y="1924780"/>
            <a:ext cx="1907381" cy="73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4392">
                <a:solidFill>
                  <a:srgbClr val="355E66"/>
                </a:solidFill>
                <a:latin typeface="Montserrat Light Bold"/>
              </a:rPr>
              <a:t>Year 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595035" y="3184586"/>
            <a:ext cx="2444174" cy="132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F8FBFD"/>
                </a:solidFill>
                <a:latin typeface="Montserrat Light Bold"/>
              </a:rPr>
              <a:t>Re-Evaluate 3P Partnership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855610" y="1924780"/>
            <a:ext cx="1898040" cy="73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4392">
                <a:solidFill>
                  <a:srgbClr val="355E66"/>
                </a:solidFill>
                <a:latin typeface="Montserrat Light Bold"/>
              </a:rPr>
              <a:t>Year 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735333" y="3039672"/>
            <a:ext cx="2138594" cy="156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464">
                <a:solidFill>
                  <a:srgbClr val="F8FBFD"/>
                </a:solidFill>
                <a:latin typeface="Montserrat Light Bold"/>
              </a:rPr>
              <a:t>Re-Negotiate Wholesaler Contract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961384" y="1924780"/>
            <a:ext cx="1973549" cy="73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4392">
                <a:solidFill>
                  <a:srgbClr val="355E66"/>
                </a:solidFill>
                <a:latin typeface="Montserrat Light Bold"/>
              </a:rPr>
              <a:t>Year 5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227688" y="5219022"/>
            <a:ext cx="2836268" cy="121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3"/>
              </a:lnSpc>
            </a:pPr>
            <a:r>
              <a:rPr lang="en-US" sz="2544">
                <a:solidFill>
                  <a:srgbClr val="053D57"/>
                </a:solidFill>
                <a:latin typeface="Montserrat Light Bold"/>
              </a:rPr>
              <a:t>Hire Marketing Manager for India Region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327405" y="5192589"/>
            <a:ext cx="27104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53D57"/>
                </a:solidFill>
                <a:latin typeface="Montserrat Light Bold"/>
              </a:rPr>
              <a:t>Installer Outreach and Advertising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435663" y="4992564"/>
            <a:ext cx="272307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53D57"/>
                </a:solidFill>
                <a:latin typeface="Montserrat Light Bold"/>
              </a:rPr>
              <a:t>Continued Installer Outreach and Advertising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472858" y="5371366"/>
            <a:ext cx="2663544" cy="88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053D57"/>
                </a:solidFill>
                <a:latin typeface="Montserrat Light Bold"/>
              </a:rPr>
              <a:t>Decrease Outreach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57332" y="5133653"/>
            <a:ext cx="2723076" cy="132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053D57"/>
                </a:solidFill>
                <a:latin typeface="Montserrat Light Bold"/>
              </a:rPr>
              <a:t>Decrease Digital Advertising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73809" y="7110863"/>
            <a:ext cx="2744184" cy="119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>
                <a:solidFill>
                  <a:srgbClr val="FFFFFF"/>
                </a:solidFill>
                <a:latin typeface="Montserrat Light Bold"/>
              </a:rPr>
              <a:t>Development</a:t>
            </a:r>
          </a:p>
          <a:p>
            <a:pPr algn="ctr">
              <a:lnSpc>
                <a:spcPts val="3000"/>
              </a:lnSpc>
            </a:pPr>
            <a:r>
              <a:rPr lang="en-US" sz="2500" dirty="0">
                <a:solidFill>
                  <a:srgbClr val="FFFFFF"/>
                </a:solidFill>
                <a:latin typeface="Montserrat Light Bold"/>
              </a:rPr>
              <a:t>and</a:t>
            </a:r>
          </a:p>
          <a:p>
            <a:pPr algn="ctr">
              <a:lnSpc>
                <a:spcPts val="3000"/>
              </a:lnSpc>
            </a:pPr>
            <a:r>
              <a:rPr lang="en-US" sz="2500" dirty="0">
                <a:solidFill>
                  <a:srgbClr val="FFFFFF"/>
                </a:solidFill>
                <a:latin typeface="Montserrat Light Bold"/>
              </a:rPr>
              <a:t>Implementation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906517" y="7274550"/>
            <a:ext cx="1821211" cy="88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Software </a:t>
            </a:r>
          </a:p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Update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892164" y="7277213"/>
            <a:ext cx="2026054" cy="88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Customer Evaluation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064739" y="7434763"/>
            <a:ext cx="1766841" cy="43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Patching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0" y="3298104"/>
            <a:ext cx="2310766" cy="98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10487B"/>
                </a:solidFill>
                <a:latin typeface="Montserrat Light Bold"/>
              </a:rPr>
              <a:t>Amazon &amp; Contract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203902" y="7440245"/>
            <a:ext cx="2490060" cy="48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355E66"/>
                </a:solidFill>
                <a:latin typeface="Montserrat Light Bold"/>
              </a:rPr>
              <a:t>Chat Bot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-126683" y="5268607"/>
            <a:ext cx="2310766" cy="99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7CB8EB"/>
                </a:solidFill>
                <a:latin typeface="Montserrat Light Bold"/>
              </a:rPr>
              <a:t>Market Expansion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839019" y="3235836"/>
            <a:ext cx="2138594" cy="117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464">
                <a:solidFill>
                  <a:srgbClr val="F8FBFD"/>
                </a:solidFill>
                <a:latin typeface="Montserrat Light Bold"/>
              </a:rPr>
              <a:t>Make Necessary Updates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69" name="TextBox 69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669582" y="7211917"/>
            <a:ext cx="2026054" cy="88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Customer Evaluation</a:t>
            </a:r>
          </a:p>
        </p:txBody>
      </p:sp>
      <p:pic>
        <p:nvPicPr>
          <p:cNvPr id="76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id="{221D8C4F-630A-4240-9041-3B4CDF01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62" b="1256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38173"/>
            <a:ext cx="16230600" cy="8467727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180519"/>
            <a:ext cx="7946153" cy="59495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38443" y="2445733"/>
            <a:ext cx="841770" cy="8417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15575" y="4816996"/>
            <a:ext cx="887506" cy="8875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28859" y="3632213"/>
            <a:ext cx="951338" cy="95133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60915" y="722966"/>
            <a:ext cx="13766170" cy="98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>
                <a:solidFill>
                  <a:srgbClr val="F8FBFD"/>
                </a:solidFill>
                <a:latin typeface="Montserrat Classic"/>
              </a:rPr>
              <a:t>RISKS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163" y="4077066"/>
            <a:ext cx="650478" cy="123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Fira Sans Light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283" y="6225780"/>
            <a:ext cx="650478" cy="123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Fira Sans Light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8163" y="1763764"/>
            <a:ext cx="650478" cy="123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Fira Sans Light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8585" y="2175303"/>
            <a:ext cx="7478951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Risking Relationships with Wholesalers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13030" y="4430825"/>
            <a:ext cx="4883051" cy="48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Chat Bot Technical Issues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8585" y="6640444"/>
            <a:ext cx="4088706" cy="48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 Light Bold"/>
              </a:rPr>
              <a:t>Infrastructure in India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13030" y="2730033"/>
            <a:ext cx="6407871" cy="97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737373"/>
                </a:solidFill>
                <a:latin typeface="Montserrat Light"/>
              </a:rPr>
              <a:t>Contracts will ensure the wholesaler relationships stays in place.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13030" y="4990218"/>
            <a:ext cx="6407871" cy="97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737373"/>
                </a:solidFill>
                <a:latin typeface="Montserrat Light"/>
              </a:rPr>
              <a:t>There will be regular maintenance and updates to the bot.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8585" y="7157984"/>
            <a:ext cx="6407871" cy="97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737373"/>
                </a:solidFill>
                <a:latin typeface="Montserrat Light"/>
              </a:rPr>
              <a:t>Indian government is prioritizing infrastructure improvement.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6" name="Picture 25">
            <a:hlinkClick r:id="rId10" action="ppaction://hlinksldjump"/>
            <a:extLst>
              <a:ext uri="{FF2B5EF4-FFF2-40B4-BE49-F238E27FC236}">
                <a16:creationId xmlns:a16="http://schemas.microsoft.com/office/drawing/2014/main" id="{8900B99D-9915-47E0-AEB5-09692D273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62" b="1256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552447"/>
            <a:ext cx="16230600" cy="8467727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180519"/>
            <a:ext cx="7946153" cy="59495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38443" y="4936158"/>
            <a:ext cx="841770" cy="8417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48438" y="4913290"/>
            <a:ext cx="887506" cy="8875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62113" y="6058865"/>
            <a:ext cx="951338" cy="95133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60915" y="722966"/>
            <a:ext cx="13766170" cy="98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>
                <a:solidFill>
                  <a:srgbClr val="F8FBFD"/>
                </a:solidFill>
                <a:latin typeface="Montserrat Classic"/>
              </a:rPr>
              <a:t>RISK MITIGATIONS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163" y="4049176"/>
            <a:ext cx="650478" cy="123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Fira Sans Light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283" y="6225780"/>
            <a:ext cx="650478" cy="123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Fira Sans Light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8163" y="1763764"/>
            <a:ext cx="650478" cy="123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Fira Sans Light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3030" y="2184828"/>
            <a:ext cx="7290486" cy="47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7373"/>
                </a:solidFill>
                <a:latin typeface="Montserrat Light"/>
              </a:rPr>
              <a:t>Risking Relationships with Wholesalers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8585" y="4329918"/>
            <a:ext cx="4531072" cy="47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737373"/>
                </a:solidFill>
                <a:latin typeface="Montserrat Light"/>
              </a:rPr>
              <a:t>Chat Bot Technical Issues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8585" y="6459718"/>
            <a:ext cx="3763119" cy="47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7373"/>
                </a:solidFill>
                <a:latin typeface="Montserrat Light"/>
              </a:rPr>
              <a:t>Infrastructure in India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585" y="4878408"/>
            <a:ext cx="6627009" cy="99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BFD"/>
                </a:solidFill>
                <a:latin typeface="Montserrat Light Bold"/>
              </a:rPr>
              <a:t>There will be regular maintenance and updates to the bot.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13030" y="2697114"/>
            <a:ext cx="7030970" cy="100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BFD"/>
                </a:solidFill>
                <a:latin typeface="Montserrat Light Bold"/>
              </a:rPr>
              <a:t>Contracts will ensure the wholesaler relationships stays in place.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8585" y="7007400"/>
            <a:ext cx="6407871" cy="99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BFD"/>
                </a:solidFill>
                <a:latin typeface="Montserrat Light Bold"/>
              </a:rPr>
              <a:t>Indian government is prioritizing infrastructure improvement.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6" name="Picture 25">
            <a:hlinkClick r:id="rId10" action="ppaction://hlinksldjump"/>
            <a:extLst>
              <a:ext uri="{FF2B5EF4-FFF2-40B4-BE49-F238E27FC236}">
                <a16:creationId xmlns:a16="http://schemas.microsoft.com/office/drawing/2014/main" id="{72AD80BB-CDE7-451E-8F43-51051E0025F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0214" y="1994156"/>
            <a:ext cx="5144505" cy="579082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3" name="AutoShape 3"/>
          <p:cNvSpPr/>
          <p:nvPr/>
        </p:nvSpPr>
        <p:spPr>
          <a:xfrm>
            <a:off x="6571748" y="1994156"/>
            <a:ext cx="5144505" cy="579082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>
            <a:off x="12114795" y="1994156"/>
            <a:ext cx="5144505" cy="5790825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38035" y="2626190"/>
            <a:ext cx="1884541" cy="21867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32482" y="2708024"/>
            <a:ext cx="2023035" cy="2023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07018" y="2626190"/>
            <a:ext cx="2360059" cy="232170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940275"/>
            <a:ext cx="16230600" cy="1081101"/>
            <a:chOff x="0" y="0"/>
            <a:chExt cx="28733277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33279" cy="1913890"/>
            </a:xfrm>
            <a:custGeom>
              <a:avLst/>
              <a:gdLst/>
              <a:ahLst/>
              <a:cxnLst/>
              <a:rect l="l" t="t" r="r" b="b"/>
              <a:pathLst>
                <a:path w="28733279" h="1913890">
                  <a:moveTo>
                    <a:pt x="0" y="0"/>
                  </a:moveTo>
                  <a:lnTo>
                    <a:pt x="28733279" y="0"/>
                  </a:lnTo>
                  <a:lnTo>
                    <a:pt x="2873327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3989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460131" y="504865"/>
            <a:ext cx="13766170" cy="98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>
                <a:solidFill>
                  <a:srgbClr val="F8FBFD"/>
                </a:solidFill>
                <a:latin typeface="Montserrat Classic"/>
              </a:rPr>
              <a:t>KEY PERFORMANCE INDICATORS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8683" y="5048250"/>
            <a:ext cx="4083245" cy="27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ntserrat Classic"/>
              </a:rPr>
              <a:t>Market Share in India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02699" y="5210679"/>
            <a:ext cx="4168697" cy="257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</a:pPr>
            <a:r>
              <a:rPr lang="en-US" sz="4880">
                <a:solidFill>
                  <a:srgbClr val="000000"/>
                </a:solidFill>
                <a:latin typeface="Montserrat Classic"/>
              </a:rPr>
              <a:t>Customer Reviews and Feedback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04593" y="5048250"/>
            <a:ext cx="3078814" cy="18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ntserrat Classic"/>
              </a:rPr>
              <a:t>Sales Growth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7714" y="7989356"/>
            <a:ext cx="16230600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 (CAC, LTV)      (X-selling, Unit Sales)   (CSAT, MTBR)</a:t>
            </a:r>
          </a:p>
        </p:txBody>
      </p:sp>
      <p:pic>
        <p:nvPicPr>
          <p:cNvPr id="23" name="Picture 25">
            <a:hlinkClick r:id="rId8" action="ppaction://hlinksldjump"/>
            <a:extLst>
              <a:ext uri="{FF2B5EF4-FFF2-40B4-BE49-F238E27FC236}">
                <a16:creationId xmlns:a16="http://schemas.microsoft.com/office/drawing/2014/main" id="{DECC62EB-9F7D-45AC-BF3F-36A10600F32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5015019" y="-238742"/>
            <a:ext cx="1449114" cy="8399757"/>
            <a:chOff x="0" y="0"/>
            <a:chExt cx="1080620" cy="62637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0620" cy="6263787"/>
            </a:xfrm>
            <a:custGeom>
              <a:avLst/>
              <a:gdLst/>
              <a:ahLst/>
              <a:cxnLst/>
              <a:rect l="l" t="t" r="r" b="b"/>
              <a:pathLst>
                <a:path w="1080620" h="6263787">
                  <a:moveTo>
                    <a:pt x="0" y="0"/>
                  </a:moveTo>
                  <a:lnTo>
                    <a:pt x="1080620" y="0"/>
                  </a:lnTo>
                  <a:lnTo>
                    <a:pt x="1080620" y="6263787"/>
                  </a:lnTo>
                  <a:lnTo>
                    <a:pt x="0" y="6263787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28630" y="9391650"/>
            <a:ext cx="3044520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Strategy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62934" y="9391650"/>
            <a:ext cx="3104052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Financials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60131" y="332272"/>
            <a:ext cx="13766170" cy="98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 dirty="0">
                <a:solidFill>
                  <a:srgbClr val="F8FBFD"/>
                </a:solidFill>
                <a:latin typeface="Montserrat Classic"/>
              </a:rPr>
              <a:t>FINANCIAL ANALYSIS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09278" y="1527614"/>
            <a:ext cx="5269445" cy="1168319"/>
            <a:chOff x="0" y="0"/>
            <a:chExt cx="2715691" cy="6021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15691" cy="602112"/>
            </a:xfrm>
            <a:custGeom>
              <a:avLst/>
              <a:gdLst/>
              <a:ahLst/>
              <a:cxnLst/>
              <a:rect l="l" t="t" r="r" b="b"/>
              <a:pathLst>
                <a:path w="2715691" h="602112">
                  <a:moveTo>
                    <a:pt x="0" y="0"/>
                  </a:moveTo>
                  <a:lnTo>
                    <a:pt x="2715691" y="0"/>
                  </a:lnTo>
                  <a:lnTo>
                    <a:pt x="2715691" y="602112"/>
                  </a:lnTo>
                  <a:lnTo>
                    <a:pt x="0" y="602112"/>
                  </a:lnTo>
                  <a:close/>
                </a:path>
              </a:pathLst>
            </a:custGeom>
            <a:solidFill>
              <a:srgbClr val="7CB8E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53043" y="1620303"/>
            <a:ext cx="2381914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ROI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5015019" y="3721924"/>
            <a:ext cx="1449114" cy="8399757"/>
            <a:chOff x="0" y="0"/>
            <a:chExt cx="1080620" cy="62637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0620" cy="6263787"/>
            </a:xfrm>
            <a:custGeom>
              <a:avLst/>
              <a:gdLst/>
              <a:ahLst/>
              <a:cxnLst/>
              <a:rect l="l" t="t" r="r" b="b"/>
              <a:pathLst>
                <a:path w="1080620" h="6263787">
                  <a:moveTo>
                    <a:pt x="0" y="0"/>
                  </a:moveTo>
                  <a:lnTo>
                    <a:pt x="1080620" y="0"/>
                  </a:lnTo>
                  <a:lnTo>
                    <a:pt x="1080620" y="6263787"/>
                  </a:lnTo>
                  <a:lnTo>
                    <a:pt x="0" y="6263787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015019" y="1761427"/>
            <a:ext cx="1449114" cy="8399757"/>
            <a:chOff x="0" y="0"/>
            <a:chExt cx="1080620" cy="62637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0620" cy="6263787"/>
            </a:xfrm>
            <a:custGeom>
              <a:avLst/>
              <a:gdLst/>
              <a:ahLst/>
              <a:cxnLst/>
              <a:rect l="l" t="t" r="r" b="b"/>
              <a:pathLst>
                <a:path w="1080620" h="6263787">
                  <a:moveTo>
                    <a:pt x="0" y="0"/>
                  </a:moveTo>
                  <a:lnTo>
                    <a:pt x="1080620" y="0"/>
                  </a:lnTo>
                  <a:lnTo>
                    <a:pt x="1080620" y="6263787"/>
                  </a:lnTo>
                  <a:lnTo>
                    <a:pt x="0" y="6263787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229786" y="3469667"/>
            <a:ext cx="7235726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BFD"/>
                </a:solidFill>
                <a:latin typeface="Open Sans"/>
              </a:rPr>
              <a:t>Amazon 3P Partnership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9249" y="5469835"/>
            <a:ext cx="4876800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BFD"/>
                </a:solidFill>
                <a:latin typeface="Open Sans"/>
              </a:rPr>
              <a:t>India Expansion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4314" y="7430333"/>
            <a:ext cx="8010525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BFD"/>
                </a:solidFill>
                <a:latin typeface="Open Sans"/>
              </a:rPr>
              <a:t>Customer Service Chatbot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2868646" y="3236580"/>
            <a:ext cx="2572252" cy="1449114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24" name="AutoShape 24"/>
          <p:cNvSpPr/>
          <p:nvPr/>
        </p:nvSpPr>
        <p:spPr>
          <a:xfrm>
            <a:off x="12868646" y="5236748"/>
            <a:ext cx="2572252" cy="1449114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25" name="AutoShape 25"/>
          <p:cNvSpPr/>
          <p:nvPr/>
        </p:nvSpPr>
        <p:spPr>
          <a:xfrm>
            <a:off x="12868646" y="7197246"/>
            <a:ext cx="2572252" cy="1449114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26" name="TextBox 26"/>
          <p:cNvSpPr txBox="1"/>
          <p:nvPr/>
        </p:nvSpPr>
        <p:spPr>
          <a:xfrm>
            <a:off x="12963815" y="3469667"/>
            <a:ext cx="2381914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8.2%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63815" y="5469835"/>
            <a:ext cx="2381914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39.89%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63815" y="7430333"/>
            <a:ext cx="2381914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7.79%</a:t>
            </a:r>
          </a:p>
        </p:txBody>
      </p:sp>
      <p:pic>
        <p:nvPicPr>
          <p:cNvPr id="29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id="{AA181C61-187B-4BEC-8705-6687D973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402" y="2395798"/>
            <a:ext cx="5128042" cy="2747702"/>
            <a:chOff x="0" y="0"/>
            <a:chExt cx="1734671" cy="92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4671" cy="929470"/>
            </a:xfrm>
            <a:custGeom>
              <a:avLst/>
              <a:gdLst/>
              <a:ahLst/>
              <a:cxnLst/>
              <a:rect l="l" t="t" r="r" b="b"/>
              <a:pathLst>
                <a:path w="1734671" h="929470">
                  <a:moveTo>
                    <a:pt x="0" y="0"/>
                  </a:moveTo>
                  <a:lnTo>
                    <a:pt x="1734671" y="0"/>
                  </a:lnTo>
                  <a:lnTo>
                    <a:pt x="1734671" y="929470"/>
                  </a:lnTo>
                  <a:lnTo>
                    <a:pt x="0" y="929470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17714" y="3245774"/>
            <a:ext cx="442046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8FBFD"/>
                </a:solidFill>
                <a:latin typeface="Montserrat Light Bold"/>
              </a:rPr>
              <a:t>Solutions</a:t>
            </a:r>
          </a:p>
        </p:txBody>
      </p:sp>
      <p:sp>
        <p:nvSpPr>
          <p:cNvPr id="5" name="AutoShape 5"/>
          <p:cNvSpPr/>
          <p:nvPr/>
        </p:nvSpPr>
        <p:spPr>
          <a:xfrm>
            <a:off x="6571748" y="2395798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grpSp>
        <p:nvGrpSpPr>
          <p:cNvPr id="6" name="Group 6"/>
          <p:cNvGrpSpPr/>
          <p:nvPr/>
        </p:nvGrpSpPr>
        <p:grpSpPr>
          <a:xfrm>
            <a:off x="648402" y="5767571"/>
            <a:ext cx="5128042" cy="2747702"/>
            <a:chOff x="0" y="0"/>
            <a:chExt cx="1734671" cy="9294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4671" cy="929470"/>
            </a:xfrm>
            <a:custGeom>
              <a:avLst/>
              <a:gdLst/>
              <a:ahLst/>
              <a:cxnLst/>
              <a:rect l="l" t="t" r="r" b="b"/>
              <a:pathLst>
                <a:path w="1734671" h="929470">
                  <a:moveTo>
                    <a:pt x="0" y="0"/>
                  </a:moveTo>
                  <a:lnTo>
                    <a:pt x="1734671" y="0"/>
                  </a:lnTo>
                  <a:lnTo>
                    <a:pt x="1734671" y="929470"/>
                  </a:lnTo>
                  <a:lnTo>
                    <a:pt x="0" y="929470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14216" y="6636597"/>
            <a:ext cx="399641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8FBFD"/>
                </a:solidFill>
                <a:latin typeface="Montserrat Light Bold"/>
              </a:rPr>
              <a:t>Impact</a:t>
            </a:r>
          </a:p>
        </p:txBody>
      </p:sp>
      <p:sp>
        <p:nvSpPr>
          <p:cNvPr id="9" name="AutoShape 9"/>
          <p:cNvSpPr/>
          <p:nvPr/>
        </p:nvSpPr>
        <p:spPr>
          <a:xfrm>
            <a:off x="9447877" y="2395798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10" name="AutoShape 10"/>
          <p:cNvSpPr/>
          <p:nvPr/>
        </p:nvSpPr>
        <p:spPr>
          <a:xfrm>
            <a:off x="12297573" y="2395798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11" name="AutoShape 11"/>
          <p:cNvSpPr/>
          <p:nvPr/>
        </p:nvSpPr>
        <p:spPr>
          <a:xfrm>
            <a:off x="15168449" y="2395798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12" name="TextBox 12"/>
          <p:cNvSpPr txBox="1"/>
          <p:nvPr/>
        </p:nvSpPr>
        <p:spPr>
          <a:xfrm>
            <a:off x="6737856" y="2839568"/>
            <a:ext cx="2240035" cy="1793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3P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Amazon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Partner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30932" y="3141764"/>
            <a:ext cx="2406144" cy="118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Wholesaler Contracts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80628" y="3141764"/>
            <a:ext cx="2406144" cy="118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India Marketing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51503" y="3443959"/>
            <a:ext cx="2406144" cy="58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Chatbot</a:t>
            </a:r>
          </a:p>
        </p:txBody>
      </p:sp>
      <p:sp>
        <p:nvSpPr>
          <p:cNvPr id="16" name="AutoShape 16"/>
          <p:cNvSpPr/>
          <p:nvPr/>
        </p:nvSpPr>
        <p:spPr>
          <a:xfrm>
            <a:off x="6571748" y="5767571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17" name="AutoShape 17"/>
          <p:cNvSpPr/>
          <p:nvPr/>
        </p:nvSpPr>
        <p:spPr>
          <a:xfrm>
            <a:off x="9363289" y="5767571"/>
            <a:ext cx="276664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18" name="AutoShape 18"/>
          <p:cNvSpPr/>
          <p:nvPr/>
        </p:nvSpPr>
        <p:spPr>
          <a:xfrm>
            <a:off x="12297573" y="5767571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19" name="AutoShape 19"/>
          <p:cNvSpPr/>
          <p:nvPr/>
        </p:nvSpPr>
        <p:spPr>
          <a:xfrm>
            <a:off x="15168449" y="5767571"/>
            <a:ext cx="2572252" cy="2747702"/>
          </a:xfrm>
          <a:prstGeom prst="rect">
            <a:avLst/>
          </a:prstGeom>
          <a:solidFill>
            <a:srgbClr val="A2D9EE"/>
          </a:solidFill>
        </p:spPr>
      </p:sp>
      <p:sp>
        <p:nvSpPr>
          <p:cNvPr id="20" name="TextBox 20"/>
          <p:cNvSpPr txBox="1"/>
          <p:nvPr/>
        </p:nvSpPr>
        <p:spPr>
          <a:xfrm>
            <a:off x="6737856" y="5909145"/>
            <a:ext cx="2240035" cy="239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3% Revenue Increase YoY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0683" y="6513536"/>
            <a:ext cx="2766642" cy="118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Improved Relationship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80628" y="6118299"/>
            <a:ext cx="2406144" cy="203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ontserrat Light"/>
              </a:rPr>
              <a:t>5% YoY India Revenue Increase by Year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51503" y="5909145"/>
            <a:ext cx="2406144" cy="239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 Light"/>
              </a:rPr>
              <a:t>20% Decrease Operation Costs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28630" y="9391650"/>
            <a:ext cx="3044520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Strategy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16056" y="9391650"/>
            <a:ext cx="3163583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97453" y="478559"/>
            <a:ext cx="7917507" cy="110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dirty="0">
                <a:solidFill>
                  <a:srgbClr val="FFFFFF"/>
                </a:solidFill>
                <a:latin typeface="Montserrat Classic" panose="020B0604020202020204" charset="0"/>
              </a:rPr>
              <a:t>Project Overview</a:t>
            </a:r>
          </a:p>
        </p:txBody>
      </p:sp>
      <p:pic>
        <p:nvPicPr>
          <p:cNvPr id="33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id="{77B69D84-0421-4CA5-AD5C-27EA6919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50541" y="152400"/>
            <a:ext cx="4266754" cy="118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Montserrat Classic"/>
              </a:rPr>
              <a:t>Appendix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1257300"/>
            <a:ext cx="10972800" cy="9384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1: 1/2/3 P Comparison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2: Current Presence in India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3: India Pump Market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4: Digital Market Trends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5: Chatbot Statistics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6: Grundfos and Amazon Timelines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7: Amazon Profit and Loss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8: Industries Disrupted by Amazon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9: Grundfos Profit and Loss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10: India Pump Market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11: Rupees to Dollars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12: Benefits to 3P Relationship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13: Disadvantages of 3P Relationship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14: Amazon Partnership and Contract Financials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829799" y="1337279"/>
            <a:ext cx="8458201" cy="4357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15: India 5-Year Financials 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16: India 10-Year Financials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17: India Market What-If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18: India ROI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19: Cost of Bot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20: Bot Impact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chemeClr val="bg1"/>
                </a:solidFill>
                <a:latin typeface="Open Sans Ligh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21: Bot, Contracts, and Amazon ROI</a:t>
            </a:r>
            <a:endParaRPr lang="en-US" sz="3500" dirty="0">
              <a:solidFill>
                <a:schemeClr val="bg1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2984" y="2461268"/>
            <a:ext cx="16922032" cy="4788377"/>
          </a:xfrm>
          <a:prstGeom prst="rect">
            <a:avLst/>
          </a:prstGeom>
        </p:spPr>
      </p:pic>
      <p:pic>
        <p:nvPicPr>
          <p:cNvPr id="3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228600"/>
            <a:ext cx="12887325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Open Sans Extra Bold"/>
              </a:rPr>
              <a:t>Amazon 1/2/3 P Comparisons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76800" y="1279757"/>
            <a:ext cx="9092145" cy="83842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05200" y="190500"/>
            <a:ext cx="11631067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dirty="0">
                <a:solidFill>
                  <a:srgbClr val="FFFFFF"/>
                </a:solidFill>
                <a:latin typeface="Open Sans Bold"/>
              </a:rPr>
              <a:t>Current Presence in India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75736" y="8724901"/>
            <a:ext cx="2378663" cy="20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FFFFFF"/>
                </a:solidFill>
                <a:latin typeface="Open Sans"/>
              </a:rPr>
              <a:t>Source: Google Maps</a:t>
            </a:r>
          </a:p>
        </p:txBody>
      </p:sp>
      <p:pic>
        <p:nvPicPr>
          <p:cNvPr id="6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2BDE8CAD-8C42-464A-AC9D-92B2F8E6E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3644" y="1162777"/>
            <a:ext cx="5701830" cy="80955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80902" y="9581284"/>
            <a:ext cx="11528673" cy="2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https://www.businesswire.com/news/home/20201217005723/en/Pump-Market-in-India-2020-to-2026---Industry-Outlook-and-Forecast---ResearchAndMarkets.com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18BF-5156-4F42-B0E1-83A535ED0FF5}"/>
              </a:ext>
            </a:extLst>
          </p:cNvPr>
          <p:cNvSpPr txBox="1"/>
          <p:nvPr/>
        </p:nvSpPr>
        <p:spPr>
          <a:xfrm>
            <a:off x="6908795" y="293399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India Pump Market</a:t>
            </a:r>
          </a:p>
        </p:txBody>
      </p:sp>
      <p:pic>
        <p:nvPicPr>
          <p:cNvPr id="6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721CBAFC-42CE-4AC7-A7DC-0F1CA23509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083" y="1652374"/>
            <a:ext cx="5340079" cy="2528326"/>
            <a:chOff x="0" y="0"/>
            <a:chExt cx="7120105" cy="3371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7120105" cy="1946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9999">
                  <a:solidFill>
                    <a:srgbClr val="355E66"/>
                  </a:solidFill>
                  <a:latin typeface="Montserrat Classic"/>
                </a:rPr>
                <a:t>Team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96401"/>
              <a:ext cx="7120105" cy="77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355E66"/>
                  </a:solidFill>
                  <a:latin typeface="Montserrat Light Bold"/>
                </a:rPr>
                <a:t>Cyclone Consulting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1527058" y="2526255"/>
            <a:ext cx="6485323" cy="0"/>
          </a:xfrm>
          <a:prstGeom prst="line">
            <a:avLst/>
          </a:prstGeom>
          <a:ln w="9525" cap="rnd">
            <a:solidFill>
              <a:srgbClr val="355E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527058" y="4756481"/>
            <a:ext cx="6485323" cy="0"/>
          </a:xfrm>
          <a:prstGeom prst="line">
            <a:avLst/>
          </a:prstGeom>
          <a:ln w="9525" cap="rnd">
            <a:solidFill>
              <a:srgbClr val="355E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00" y="4741858"/>
            <a:ext cx="6485323" cy="0"/>
          </a:xfrm>
          <a:prstGeom prst="line">
            <a:avLst/>
          </a:prstGeom>
          <a:ln w="9525" cap="rnd">
            <a:solidFill>
              <a:srgbClr val="355E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1527058" y="6934939"/>
            <a:ext cx="6485323" cy="0"/>
          </a:xfrm>
          <a:prstGeom prst="line">
            <a:avLst/>
          </a:prstGeom>
          <a:ln w="9525" cap="rnd">
            <a:solidFill>
              <a:srgbClr val="355E6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90000"/>
          </a:blip>
          <a:srcRect b="32649"/>
          <a:stretch>
            <a:fillRect/>
          </a:stretch>
        </p:blipFill>
        <p:spPr>
          <a:xfrm>
            <a:off x="9144000" y="531777"/>
            <a:ext cx="1772412" cy="17910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>
            <a:off x="9144000" y="2728851"/>
            <a:ext cx="1772412" cy="17724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90000"/>
          </a:blip>
          <a:srcRect/>
          <a:stretch>
            <a:fillRect/>
          </a:stretch>
        </p:blipFill>
        <p:spPr>
          <a:xfrm>
            <a:off x="9144000" y="4992000"/>
            <a:ext cx="1772412" cy="17724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8664" y="5842403"/>
            <a:ext cx="8129573" cy="88891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2564" t="20427"/>
          <a:stretch>
            <a:fillRect/>
          </a:stretch>
        </p:blipFill>
        <p:spPr>
          <a:xfrm>
            <a:off x="9185447" y="7041208"/>
            <a:ext cx="1730965" cy="188484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27058" y="1038072"/>
            <a:ext cx="4322860" cy="74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9"/>
              </a:lnSpc>
            </a:pPr>
            <a:r>
              <a:rPr lang="en-US" sz="4399">
                <a:solidFill>
                  <a:srgbClr val="355E66"/>
                </a:solidFill>
                <a:latin typeface="Montserrat Light Bold"/>
              </a:rPr>
              <a:t>Joe Schaefer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7058" y="3276622"/>
            <a:ext cx="4322860" cy="68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399">
                <a:solidFill>
                  <a:srgbClr val="355E66"/>
                </a:solidFill>
                <a:latin typeface="Montserrat Light Bold"/>
              </a:rPr>
              <a:t>Caleb Kehrli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27058" y="5503967"/>
            <a:ext cx="4584839" cy="68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399">
                <a:solidFill>
                  <a:srgbClr val="355E66"/>
                </a:solidFill>
                <a:latin typeface="Montserrat Light Bold"/>
              </a:rPr>
              <a:t>Lilly Creighton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27058" y="7626148"/>
            <a:ext cx="5481309" cy="68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399">
                <a:solidFill>
                  <a:srgbClr val="355E66"/>
                </a:solidFill>
                <a:latin typeface="Montserrat Light Bold"/>
              </a:rPr>
              <a:t>Zachary Reaves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>
                <a:alpha val="8000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51205" y="9391650"/>
            <a:ext cx="375890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28630" y="9391650"/>
            <a:ext cx="304452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Strategy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5" name="Picture 2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5842" y="4347719"/>
            <a:ext cx="12216316" cy="15915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4180" y="6236026"/>
            <a:ext cx="16371420" cy="20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https://books.google.com/books?hl=en&amp;lr=&amp;id=-1yGDwAAQBAJ&amp;oi=fnd&amp;pg=PT17&amp;dq=digital+marketing&amp;ots=XiSs8VnK23&amp;sig=W3ue-57cJE1VtyDI7og2CtU6hTQ#v=onepage&amp;q=digital%20marketing&amp;f=false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CD1F5-E3DB-4F4E-8246-9EB283AC8C56}"/>
              </a:ext>
            </a:extLst>
          </p:cNvPr>
          <p:cNvSpPr txBox="1"/>
          <p:nvPr/>
        </p:nvSpPr>
        <p:spPr>
          <a:xfrm>
            <a:off x="6477000" y="6477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Digital Marketing Trends</a:t>
            </a:r>
          </a:p>
        </p:txBody>
      </p:sp>
      <p:pic>
        <p:nvPicPr>
          <p:cNvPr id="6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C71F8992-CC6B-42B1-898D-7FF548157B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477" y="1697403"/>
            <a:ext cx="8244251" cy="6892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11038" y="2453131"/>
            <a:ext cx="7748262" cy="53807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24200" y="266700"/>
            <a:ext cx="12887325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dirty="0">
                <a:solidFill>
                  <a:srgbClr val="FFFFFF"/>
                </a:solidFill>
                <a:latin typeface="+mj-lt"/>
              </a:rPr>
              <a:t>Chatbot Statistics</a:t>
            </a:r>
          </a:p>
        </p:txBody>
      </p:sp>
      <p:pic>
        <p:nvPicPr>
          <p:cNvPr id="6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3F930257-1FF3-4766-BA7B-02E41D0C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9000" y="1430050"/>
            <a:ext cx="12191491" cy="813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A6265-7258-43D7-8C64-CBAB7D8FA821}"/>
              </a:ext>
            </a:extLst>
          </p:cNvPr>
          <p:cNvSpPr txBox="1"/>
          <p:nvPr/>
        </p:nvSpPr>
        <p:spPr>
          <a:xfrm>
            <a:off x="5867145" y="369957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Grundfos and Amazon Timeline</a:t>
            </a:r>
          </a:p>
        </p:txBody>
      </p:sp>
      <p:pic>
        <p:nvPicPr>
          <p:cNvPr id="6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72B47929-09C4-4A02-80F5-CEB7B0CF93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14776"/>
            <a:ext cx="7490439" cy="9519622"/>
          </a:xfrm>
          <a:prstGeom prst="rect">
            <a:avLst/>
          </a:prstGeom>
        </p:spPr>
      </p:pic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82934C4C-831D-4B6E-A507-A933EF93A4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754" b="19982"/>
          <a:stretch>
            <a:fillRect/>
          </a:stretch>
        </p:blipFill>
        <p:spPr>
          <a:xfrm>
            <a:off x="161925" y="1797006"/>
            <a:ext cx="10483465" cy="743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27695" y="764383"/>
            <a:ext cx="7407905" cy="40113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04768" y="5393510"/>
            <a:ext cx="7330832" cy="3864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DE433-5617-423E-BCD5-B031B3B99E20}"/>
              </a:ext>
            </a:extLst>
          </p:cNvPr>
          <p:cNvSpPr txBox="1"/>
          <p:nvPr/>
        </p:nvSpPr>
        <p:spPr>
          <a:xfrm>
            <a:off x="2362200" y="495300"/>
            <a:ext cx="701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Industries Disrupted by Amazon</a:t>
            </a:r>
          </a:p>
        </p:txBody>
      </p:sp>
      <p:pic>
        <p:nvPicPr>
          <p:cNvPr id="8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641850F9-D494-42C3-BE4F-58E28053E7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1531" y="1028700"/>
            <a:ext cx="10124089" cy="38497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1531" y="5217875"/>
            <a:ext cx="10082109" cy="47165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87841" y="1028700"/>
            <a:ext cx="7300159" cy="557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972DD-71BF-472E-B61F-3FCE03CD539A}"/>
              </a:ext>
            </a:extLst>
          </p:cNvPr>
          <p:cNvSpPr txBox="1"/>
          <p:nvPr/>
        </p:nvSpPr>
        <p:spPr>
          <a:xfrm>
            <a:off x="3200400" y="15108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Grundfos Profit and Loss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2183999D-16B4-4E11-B806-69F058D37A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611600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2365" y="1518513"/>
            <a:ext cx="8423271" cy="57799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7737250"/>
            <a:ext cx="17841061" cy="2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https://www.grandviewresearch.com/industry-analysis/solar-pumps-market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88EB2-54F8-4AE9-9BED-D0939EF5EB52}"/>
              </a:ext>
            </a:extLst>
          </p:cNvPr>
          <p:cNvSpPr txBox="1"/>
          <p:nvPr/>
        </p:nvSpPr>
        <p:spPr>
          <a:xfrm>
            <a:off x="7048500" y="591251"/>
            <a:ext cx="419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India Pump Market</a:t>
            </a:r>
          </a:p>
        </p:txBody>
      </p:sp>
      <p:pic>
        <p:nvPicPr>
          <p:cNvPr id="7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CE01A5F2-92C0-4719-86E7-71674BD94E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59315" y="2820944"/>
            <a:ext cx="10969370" cy="46451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899911" y="7578075"/>
            <a:ext cx="1754386" cy="2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Source: Google Currency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65CA2-4DDF-4F0B-B841-A1E5FAC29028}"/>
              </a:ext>
            </a:extLst>
          </p:cNvPr>
          <p:cNvSpPr txBox="1"/>
          <p:nvPr/>
        </p:nvSpPr>
        <p:spPr>
          <a:xfrm>
            <a:off x="7010400" y="876300"/>
            <a:ext cx="388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Rupees to Dollars</a:t>
            </a:r>
          </a:p>
        </p:txBody>
      </p:sp>
      <p:pic>
        <p:nvPicPr>
          <p:cNvPr id="7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B78059F9-0560-4603-9731-CB827ADCCA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875" t="15812" b="13831"/>
          <a:stretch>
            <a:fillRect/>
          </a:stretch>
        </p:blipFill>
        <p:spPr>
          <a:xfrm>
            <a:off x="4343400" y="1676721"/>
            <a:ext cx="10183372" cy="69335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7800" y="8724900"/>
            <a:ext cx="14953416" cy="2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https://feedvisor.com/university/amazon-1p-vs-3p/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C451-E894-4604-90CF-825370D28EF2}"/>
              </a:ext>
            </a:extLst>
          </p:cNvPr>
          <p:cNvSpPr txBox="1"/>
          <p:nvPr/>
        </p:nvSpPr>
        <p:spPr>
          <a:xfrm>
            <a:off x="6400800" y="53273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Benefits of 3P Relationship</a:t>
            </a:r>
          </a:p>
        </p:txBody>
      </p:sp>
      <p:pic>
        <p:nvPicPr>
          <p:cNvPr id="6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ADF8E342-9652-43C6-B960-47964FDE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018" t="20790" b="25568"/>
          <a:stretch>
            <a:fillRect/>
          </a:stretch>
        </p:blipFill>
        <p:spPr>
          <a:xfrm>
            <a:off x="3638031" y="2552700"/>
            <a:ext cx="11011938" cy="55394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14595" y="8267700"/>
            <a:ext cx="15258810" cy="20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https://feedvisor.com/university/amazon-1p-vs-3p/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A2353-D9BD-436B-B833-CEB21EF7E00F}"/>
              </a:ext>
            </a:extLst>
          </p:cNvPr>
          <p:cNvSpPr txBox="1"/>
          <p:nvPr/>
        </p:nvSpPr>
        <p:spPr>
          <a:xfrm>
            <a:off x="5791200" y="9525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Disadvantages of 3P Relationship </a:t>
            </a:r>
          </a:p>
        </p:txBody>
      </p:sp>
      <p:pic>
        <p:nvPicPr>
          <p:cNvPr id="6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66CD8637-A6A2-49F9-AD87-42E735A4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25321">
            <a:off x="8714553" y="-1686173"/>
            <a:ext cx="9600815" cy="104979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930628" y="2273969"/>
            <a:ext cx="4238612" cy="5626053"/>
            <a:chOff x="0" y="0"/>
            <a:chExt cx="1433802" cy="1903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3802" cy="1903134"/>
            </a:xfrm>
            <a:custGeom>
              <a:avLst/>
              <a:gdLst/>
              <a:ahLst/>
              <a:cxnLst/>
              <a:rect l="l" t="t" r="r" b="b"/>
              <a:pathLst>
                <a:path w="1433802" h="1903134">
                  <a:moveTo>
                    <a:pt x="0" y="0"/>
                  </a:moveTo>
                  <a:lnTo>
                    <a:pt x="1433802" y="0"/>
                  </a:lnTo>
                  <a:lnTo>
                    <a:pt x="1433802" y="1903134"/>
                  </a:lnTo>
                  <a:lnTo>
                    <a:pt x="0" y="1903134"/>
                  </a:lnTo>
                  <a:close/>
                </a:path>
              </a:pathLst>
            </a:custGeom>
            <a:solidFill>
              <a:srgbClr val="A2D9EE">
                <a:alpha val="8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90033" y="2273969"/>
            <a:ext cx="7513123" cy="5626053"/>
            <a:chOff x="0" y="0"/>
            <a:chExt cx="2167317" cy="1622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7317" cy="1622952"/>
            </a:xfrm>
            <a:custGeom>
              <a:avLst/>
              <a:gdLst/>
              <a:ahLst/>
              <a:cxnLst/>
              <a:rect l="l" t="t" r="r" b="b"/>
              <a:pathLst>
                <a:path w="2167317" h="1622952">
                  <a:moveTo>
                    <a:pt x="0" y="0"/>
                  </a:moveTo>
                  <a:lnTo>
                    <a:pt x="2167317" y="0"/>
                  </a:lnTo>
                  <a:lnTo>
                    <a:pt x="2167317" y="1622952"/>
                  </a:lnTo>
                  <a:lnTo>
                    <a:pt x="0" y="1622952"/>
                  </a:ln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31030" y="2589472"/>
            <a:ext cx="2837809" cy="25540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350203" y="2273969"/>
            <a:ext cx="4238612" cy="5626053"/>
            <a:chOff x="0" y="0"/>
            <a:chExt cx="1433802" cy="19031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3802" cy="1903134"/>
            </a:xfrm>
            <a:custGeom>
              <a:avLst/>
              <a:gdLst/>
              <a:ahLst/>
              <a:cxnLst/>
              <a:rect l="l" t="t" r="r" b="b"/>
              <a:pathLst>
                <a:path w="1433802" h="1903134">
                  <a:moveTo>
                    <a:pt x="0" y="0"/>
                  </a:moveTo>
                  <a:lnTo>
                    <a:pt x="1433802" y="0"/>
                  </a:lnTo>
                  <a:lnTo>
                    <a:pt x="1433802" y="1903134"/>
                  </a:lnTo>
                  <a:lnTo>
                    <a:pt x="0" y="1903134"/>
                  </a:lnTo>
                  <a:close/>
                </a:path>
              </a:pathLst>
            </a:custGeom>
            <a:solidFill>
              <a:srgbClr val="A2D9EE">
                <a:alpha val="89804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74432" y="2380864"/>
            <a:ext cx="3111251" cy="297124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2305835"/>
            <a:ext cx="6877060" cy="526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4569">
                <a:solidFill>
                  <a:srgbClr val="FFFFFF"/>
                </a:solidFill>
                <a:latin typeface="Montserrat Light"/>
              </a:rPr>
              <a:t>Provide Grundfos with recommendations to keep up with the rapid growth of e-commerce, while also maintaining  competitive advantage though expansion.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9467" y="466725"/>
            <a:ext cx="615425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Montserrat Light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1591" y="5525076"/>
            <a:ext cx="3876688" cy="176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999">
                <a:solidFill>
                  <a:srgbClr val="053D57"/>
                </a:solidFill>
                <a:latin typeface="Montserrat Light Bold"/>
              </a:rPr>
              <a:t>Rapid-Paced e-Commerce Growth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3021" y="466725"/>
            <a:ext cx="653243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Montserrat Light"/>
              </a:rPr>
              <a:t>KEY ISSUES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14960" y="5430351"/>
            <a:ext cx="3909097" cy="234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999">
                <a:solidFill>
                  <a:srgbClr val="053D57"/>
                </a:solidFill>
                <a:latin typeface="Montserrat Light Bold"/>
              </a:rPr>
              <a:t>Maintaining Customer and Wholesaler Relations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86280" y="9391650"/>
            <a:ext cx="4651875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Executive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28630" y="9391650"/>
            <a:ext cx="304452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4" name="Picture 25">
            <a:hlinkClick r:id="rId8" action="ppaction://hlinksldjump"/>
            <a:extLst>
              <a:ext uri="{FF2B5EF4-FFF2-40B4-BE49-F238E27FC236}">
                <a16:creationId xmlns:a16="http://schemas.microsoft.com/office/drawing/2014/main" id="{4DA4DD49-2671-4F18-80F4-5F673528C4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9895" y="2831845"/>
            <a:ext cx="12988211" cy="54643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221618"/>
            <a:ext cx="1828800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AFAF6"/>
                </a:solidFill>
                <a:latin typeface="Open Sans Extra Bold"/>
              </a:rPr>
              <a:t>Amazon Partnership and Contracting Financials</a:t>
            </a:r>
          </a:p>
        </p:txBody>
      </p:sp>
      <p:pic>
        <p:nvPicPr>
          <p:cNvPr id="5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7A81E383-0F6B-48ED-946E-03A1EF06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2898" y="3274669"/>
            <a:ext cx="14302204" cy="39566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7166" y="723900"/>
            <a:ext cx="14114562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AFAF6"/>
                </a:solidFill>
                <a:latin typeface="Montserrat Light"/>
              </a:rPr>
              <a:t>India 5-Year Financials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36AB9C24-3909-4775-ADA4-44304C77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5164" y="3557761"/>
            <a:ext cx="17237673" cy="31714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98018" y="180975"/>
            <a:ext cx="1309196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Light"/>
              </a:rPr>
              <a:t>India 10-Year Financials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303E7B33-4ECE-4CF0-BB93-AA80A766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0300" y="3561837"/>
            <a:ext cx="17078138" cy="31633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9438" y="180975"/>
            <a:ext cx="1627986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Light"/>
              </a:rPr>
              <a:t>India Market What-If Analysis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E3399641-A5FA-4E7F-A105-479F686B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07098" y="3776138"/>
            <a:ext cx="10473803" cy="27347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30504" y="338005"/>
            <a:ext cx="522699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Light"/>
              </a:rPr>
              <a:t>India ROI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8438FD73-B2E5-453E-8CFE-D2F0A25F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4659" y="3695804"/>
            <a:ext cx="11038683" cy="28953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44535" y="624440"/>
            <a:ext cx="1103868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Classic"/>
              </a:rPr>
              <a:t>Cost of Bot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9CF544AC-7469-4D29-959C-A46EDA3C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81371" y="2381063"/>
            <a:ext cx="7525258" cy="55248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56102" y="297069"/>
            <a:ext cx="6375797" cy="143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AFAF6"/>
                </a:solidFill>
                <a:latin typeface="Montserrat Classic"/>
              </a:rPr>
              <a:t>Bot Impact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AFFF6BC4-9C5C-413B-B044-7B1461E4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94682" y="2463835"/>
            <a:ext cx="13498636" cy="62592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7833" y="285674"/>
            <a:ext cx="15572333" cy="1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5400" dirty="0">
                <a:solidFill>
                  <a:srgbClr val="FFFFFF"/>
                </a:solidFill>
                <a:latin typeface="Montserrat Light"/>
              </a:rPr>
              <a:t>Bot, Contracts, Amazon ROI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FB20DD56-9091-4AE8-858D-630E1CD29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83202" y="8582202"/>
            <a:ext cx="1352196" cy="1352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80276" y="-4477337"/>
            <a:ext cx="9600815" cy="1049790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47445" y="5379979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347445" y="3527546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78222" y="1853851"/>
            <a:ext cx="9286142" cy="7071306"/>
            <a:chOff x="0" y="0"/>
            <a:chExt cx="2678782" cy="2039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78782" cy="2039866"/>
            </a:xfrm>
            <a:custGeom>
              <a:avLst/>
              <a:gdLst/>
              <a:ahLst/>
              <a:cxnLst/>
              <a:rect l="l" t="t" r="r" b="b"/>
              <a:pathLst>
                <a:path w="2678782" h="2039866">
                  <a:moveTo>
                    <a:pt x="0" y="0"/>
                  </a:moveTo>
                  <a:lnTo>
                    <a:pt x="2678782" y="0"/>
                  </a:lnTo>
                  <a:lnTo>
                    <a:pt x="2678782" y="2039866"/>
                  </a:lnTo>
                  <a:lnTo>
                    <a:pt x="0" y="2039866"/>
                  </a:ln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347445" y="7124361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731729" y="1867160"/>
            <a:ext cx="6527571" cy="1477866"/>
            <a:chOff x="0" y="0"/>
            <a:chExt cx="2208092" cy="4999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8092" cy="499920"/>
            </a:xfrm>
            <a:custGeom>
              <a:avLst/>
              <a:gdLst/>
              <a:ahLst/>
              <a:cxnLst/>
              <a:rect l="l" t="t" r="r" b="b"/>
              <a:pathLst>
                <a:path w="2208092" h="499920">
                  <a:moveTo>
                    <a:pt x="0" y="0"/>
                  </a:moveTo>
                  <a:lnTo>
                    <a:pt x="2208092" y="0"/>
                  </a:lnTo>
                  <a:lnTo>
                    <a:pt x="2208092" y="499920"/>
                  </a:lnTo>
                  <a:lnTo>
                    <a:pt x="0" y="499920"/>
                  </a:lnTo>
                  <a:close/>
                </a:path>
              </a:pathLst>
            </a:custGeom>
            <a:solidFill>
              <a:srgbClr val="A2D9EE">
                <a:alpha val="8078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771625" y="466725"/>
            <a:ext cx="444777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5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Montserrat Light"/>
              </a:rPr>
              <a:t>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8838" y="466725"/>
            <a:ext cx="6857962" cy="120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50"/>
              </a:lnSpc>
              <a:spcBef>
                <a:spcPct val="0"/>
              </a:spcBef>
            </a:pPr>
            <a:r>
              <a:rPr lang="en-US" sz="8500" dirty="0">
                <a:solidFill>
                  <a:srgbClr val="FFFFFF"/>
                </a:solidFill>
                <a:latin typeface="Montserrat Light"/>
              </a:rPr>
              <a:t>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7445" y="2225094"/>
            <a:ext cx="8316919" cy="10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Montserrat Light"/>
              </a:rPr>
              <a:t>Pursue 3P Relationship with Amazon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445" y="4226135"/>
            <a:ext cx="8552882" cy="54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Montserrat Light"/>
              </a:rPr>
              <a:t>Create Contracts with Wholesalers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7445" y="6059518"/>
            <a:ext cx="6620490" cy="54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Montserrat Light"/>
              </a:rPr>
              <a:t>Target Indian Market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7445" y="7549087"/>
            <a:ext cx="8115300" cy="54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 dirty="0">
                <a:solidFill>
                  <a:srgbClr val="FFFFFF"/>
                </a:solidFill>
                <a:latin typeface="Montserrat Light"/>
              </a:rPr>
              <a:t>Implement Tech Support Chatbot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222" y="3925127"/>
            <a:ext cx="650478" cy="99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Montserrat Light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222" y="5758509"/>
            <a:ext cx="650478" cy="99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Montserrat Light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8222" y="2072694"/>
            <a:ext cx="650478" cy="99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Montserrat Light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8222" y="7502892"/>
            <a:ext cx="650478" cy="99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Montserrat Light Bold"/>
              </a:rPr>
              <a:t>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731729" y="3719592"/>
            <a:ext cx="6527571" cy="1477866"/>
            <a:chOff x="0" y="0"/>
            <a:chExt cx="2208092" cy="4999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8092" cy="499920"/>
            </a:xfrm>
            <a:custGeom>
              <a:avLst/>
              <a:gdLst/>
              <a:ahLst/>
              <a:cxnLst/>
              <a:rect l="l" t="t" r="r" b="b"/>
              <a:pathLst>
                <a:path w="2208092" h="499920">
                  <a:moveTo>
                    <a:pt x="0" y="0"/>
                  </a:moveTo>
                  <a:lnTo>
                    <a:pt x="2208092" y="0"/>
                  </a:lnTo>
                  <a:lnTo>
                    <a:pt x="2208092" y="499920"/>
                  </a:lnTo>
                  <a:lnTo>
                    <a:pt x="0" y="499920"/>
                  </a:lnTo>
                  <a:close/>
                </a:path>
              </a:pathLst>
            </a:custGeom>
            <a:solidFill>
              <a:srgbClr val="A2D9EE">
                <a:alpha val="8078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731729" y="5572025"/>
            <a:ext cx="6527571" cy="1477866"/>
            <a:chOff x="0" y="0"/>
            <a:chExt cx="2208092" cy="4999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08092" cy="499920"/>
            </a:xfrm>
            <a:custGeom>
              <a:avLst/>
              <a:gdLst/>
              <a:ahLst/>
              <a:cxnLst/>
              <a:rect l="l" t="t" r="r" b="b"/>
              <a:pathLst>
                <a:path w="2208092" h="499920">
                  <a:moveTo>
                    <a:pt x="0" y="0"/>
                  </a:moveTo>
                  <a:lnTo>
                    <a:pt x="2208092" y="0"/>
                  </a:lnTo>
                  <a:lnTo>
                    <a:pt x="2208092" y="499920"/>
                  </a:lnTo>
                  <a:lnTo>
                    <a:pt x="0" y="499920"/>
                  </a:lnTo>
                  <a:close/>
                </a:path>
              </a:pathLst>
            </a:custGeom>
            <a:solidFill>
              <a:srgbClr val="A2D9EE">
                <a:alpha val="8078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731729" y="7316407"/>
            <a:ext cx="6527571" cy="1477866"/>
            <a:chOff x="0" y="0"/>
            <a:chExt cx="2208092" cy="4999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8092" cy="499920"/>
            </a:xfrm>
            <a:custGeom>
              <a:avLst/>
              <a:gdLst/>
              <a:ahLst/>
              <a:cxnLst/>
              <a:rect l="l" t="t" r="r" b="b"/>
              <a:pathLst>
                <a:path w="2208092" h="499920">
                  <a:moveTo>
                    <a:pt x="0" y="0"/>
                  </a:moveTo>
                  <a:lnTo>
                    <a:pt x="2208092" y="0"/>
                  </a:lnTo>
                  <a:lnTo>
                    <a:pt x="2208092" y="499920"/>
                  </a:lnTo>
                  <a:lnTo>
                    <a:pt x="0" y="499920"/>
                  </a:lnTo>
                  <a:close/>
                </a:path>
              </a:pathLst>
            </a:custGeom>
            <a:solidFill>
              <a:srgbClr val="A2D9EE">
                <a:alpha val="80784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1396639" y="7410865"/>
            <a:ext cx="5197752" cy="12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20% Decrease Operational Costs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06403" y="3981263"/>
            <a:ext cx="5978222" cy="98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464">
                <a:solidFill>
                  <a:srgbClr val="FFFFFF"/>
                </a:solidFill>
                <a:latin typeface="Montserrat Light"/>
              </a:rPr>
              <a:t>Maintaining Continuity with our Historic partners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86280" y="9391650"/>
            <a:ext cx="4651875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Executive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28630" y="9391650"/>
            <a:ext cx="304452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Strategy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06403" y="2370751"/>
            <a:ext cx="5978222" cy="49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464">
                <a:solidFill>
                  <a:srgbClr val="FFFFFF"/>
                </a:solidFill>
                <a:latin typeface="Montserrat Light"/>
              </a:rPr>
              <a:t>3% Increase Revenue YoY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31729" y="5656958"/>
            <a:ext cx="6527571" cy="12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 Light"/>
              </a:rPr>
              <a:t>5% YoY increase in India Sales by Year 3</a:t>
            </a:r>
          </a:p>
        </p:txBody>
      </p:sp>
      <p:pic>
        <p:nvPicPr>
          <p:cNvPr id="38" name="Picture 25">
            <a:hlinkClick r:id="rId4" action="ppaction://hlinksldjump"/>
            <a:extLst>
              <a:ext uri="{FF2B5EF4-FFF2-40B4-BE49-F238E27FC236}">
                <a16:creationId xmlns:a16="http://schemas.microsoft.com/office/drawing/2014/main" id="{AE8F0CC9-2B65-46DA-AF63-FDF6F961F8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32943" y="2135979"/>
            <a:ext cx="5144505" cy="6298688"/>
          </a:xfrm>
          <a:prstGeom prst="rect">
            <a:avLst/>
          </a:prstGeom>
          <a:solidFill>
            <a:srgbClr val="FFFFFF">
              <a:alpha val="9294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6584477" y="2135979"/>
            <a:ext cx="5144505" cy="6298688"/>
          </a:xfrm>
          <a:prstGeom prst="rect">
            <a:avLst/>
          </a:prstGeom>
          <a:solidFill>
            <a:srgbClr val="FFFFFF">
              <a:alpha val="92941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2127524" y="2135979"/>
            <a:ext cx="5144505" cy="6298688"/>
          </a:xfrm>
          <a:prstGeom prst="rect">
            <a:avLst/>
          </a:prstGeom>
          <a:solidFill>
            <a:srgbClr val="FFFFFF">
              <a:alpha val="92941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15681" y="3188450"/>
            <a:ext cx="1882096" cy="12398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533652" y="3196018"/>
            <a:ext cx="1726462" cy="12322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00689" y="3071778"/>
            <a:ext cx="1398176" cy="14731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80587" y="228600"/>
            <a:ext cx="7952284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Montserrat Light"/>
              </a:rPr>
              <a:t>ASSUMPTIONS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0257" y="5526946"/>
            <a:ext cx="4689877" cy="176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53D57"/>
                </a:solidFill>
                <a:latin typeface="Montserrat Light Bold"/>
              </a:rPr>
              <a:t>Existence of Wholesaler Locations in Target Markets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12852" y="5228173"/>
            <a:ext cx="4573849" cy="236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53D57"/>
                </a:solidFill>
                <a:latin typeface="Montserrat Light Bold"/>
              </a:rPr>
              <a:t>Common Trends Among Pump Installers Apply Globally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39104" y="5526946"/>
            <a:ext cx="4235250" cy="176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53D57"/>
                </a:solidFill>
                <a:latin typeface="Montserrat Light Bold"/>
              </a:rPr>
              <a:t>India Sales Make Up 2% of Sales Revenue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86280" y="9391650"/>
            <a:ext cx="4651875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Executive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28630" y="9391650"/>
            <a:ext cx="304452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1" name="Picture 25">
            <a:hlinkClick r:id="rId9" action="ppaction://hlinksldjump"/>
            <a:extLst>
              <a:ext uri="{FF2B5EF4-FFF2-40B4-BE49-F238E27FC236}">
                <a16:creationId xmlns:a16="http://schemas.microsoft.com/office/drawing/2014/main" id="{1CDB464F-AA59-4839-B277-07AA3932448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20274" y="2069354"/>
            <a:ext cx="10439026" cy="1394634"/>
            <a:chOff x="0" y="0"/>
            <a:chExt cx="3531226" cy="4717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31226" cy="471765"/>
            </a:xfrm>
            <a:custGeom>
              <a:avLst/>
              <a:gdLst/>
              <a:ahLst/>
              <a:cxnLst/>
              <a:rect l="l" t="t" r="r" b="b"/>
              <a:pathLst>
                <a:path w="3531226" h="471765">
                  <a:moveTo>
                    <a:pt x="0" y="0"/>
                  </a:moveTo>
                  <a:lnTo>
                    <a:pt x="3531226" y="0"/>
                  </a:lnTo>
                  <a:lnTo>
                    <a:pt x="3531226" y="471765"/>
                  </a:lnTo>
                  <a:lnTo>
                    <a:pt x="0" y="471765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3542" y="2697215"/>
            <a:ext cx="4892571" cy="489257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20274" y="3748866"/>
            <a:ext cx="10439026" cy="1394634"/>
            <a:chOff x="0" y="0"/>
            <a:chExt cx="3531226" cy="471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1226" cy="471765"/>
            </a:xfrm>
            <a:custGeom>
              <a:avLst/>
              <a:gdLst/>
              <a:ahLst/>
              <a:cxnLst/>
              <a:rect l="l" t="t" r="r" b="b"/>
              <a:pathLst>
                <a:path w="3531226" h="471765">
                  <a:moveTo>
                    <a:pt x="0" y="0"/>
                  </a:moveTo>
                  <a:lnTo>
                    <a:pt x="3531226" y="0"/>
                  </a:lnTo>
                  <a:lnTo>
                    <a:pt x="3531226" y="471765"/>
                  </a:lnTo>
                  <a:lnTo>
                    <a:pt x="0" y="471765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820274" y="5407461"/>
            <a:ext cx="10439026" cy="1394634"/>
            <a:chOff x="0" y="0"/>
            <a:chExt cx="3531226" cy="4717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1226" cy="471765"/>
            </a:xfrm>
            <a:custGeom>
              <a:avLst/>
              <a:gdLst/>
              <a:ahLst/>
              <a:cxnLst/>
              <a:rect l="l" t="t" r="r" b="b"/>
              <a:pathLst>
                <a:path w="3531226" h="471765">
                  <a:moveTo>
                    <a:pt x="0" y="0"/>
                  </a:moveTo>
                  <a:lnTo>
                    <a:pt x="3531226" y="0"/>
                  </a:lnTo>
                  <a:lnTo>
                    <a:pt x="3531226" y="471765"/>
                  </a:lnTo>
                  <a:lnTo>
                    <a:pt x="0" y="471765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820274" y="7060952"/>
            <a:ext cx="10439026" cy="1394634"/>
            <a:chOff x="0" y="0"/>
            <a:chExt cx="3531226" cy="4717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31226" cy="471765"/>
            </a:xfrm>
            <a:custGeom>
              <a:avLst/>
              <a:gdLst/>
              <a:ahLst/>
              <a:cxnLst/>
              <a:rect l="l" t="t" r="r" b="b"/>
              <a:pathLst>
                <a:path w="3531226" h="471765">
                  <a:moveTo>
                    <a:pt x="0" y="0"/>
                  </a:moveTo>
                  <a:lnTo>
                    <a:pt x="3531226" y="0"/>
                  </a:lnTo>
                  <a:lnTo>
                    <a:pt x="3531226" y="471765"/>
                  </a:lnTo>
                  <a:lnTo>
                    <a:pt x="0" y="471765"/>
                  </a:lnTo>
                  <a:close/>
                </a:path>
              </a:pathLst>
            </a:custGeom>
            <a:solidFill>
              <a:srgbClr val="355E66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93143" y="2362245"/>
            <a:ext cx="876804" cy="80885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0" y="209550"/>
            <a:ext cx="1828800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0487B"/>
                </a:solidFill>
                <a:latin typeface="Montserrat Light"/>
              </a:rPr>
              <a:t>Implement 3P Amazon Partnership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7504" y="2315216"/>
            <a:ext cx="8508206" cy="81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8FBFD"/>
                </a:solidFill>
                <a:latin typeface="Montserrat Light"/>
              </a:rPr>
              <a:t>Increase Brand Awareness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97504" y="3994728"/>
            <a:ext cx="8795096" cy="81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8FBFD"/>
                </a:solidFill>
                <a:latin typeface="Montserrat Light"/>
              </a:rPr>
              <a:t>Access to Customer Reviews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97504" y="5653323"/>
            <a:ext cx="9882135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>
                <a:solidFill>
                  <a:srgbClr val="F8FBFD"/>
                </a:solidFill>
                <a:latin typeface="Montserrat Light"/>
              </a:rPr>
              <a:t>Continue to Use Wholesalers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97504" y="7306814"/>
            <a:ext cx="8508206" cy="81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8FBFD"/>
                </a:solidFill>
                <a:latin typeface="Montserrat Light"/>
              </a:rPr>
              <a:t>Well-Functioning Platform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93143" y="4080453"/>
            <a:ext cx="876804" cy="8088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93143" y="5700353"/>
            <a:ext cx="876804" cy="80885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93143" y="7353843"/>
            <a:ext cx="876804" cy="808852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8" name="Picture 25">
            <a:hlinkClick r:id="rId6" action="ppaction://hlinksldjump"/>
            <a:extLst>
              <a:ext uri="{FF2B5EF4-FFF2-40B4-BE49-F238E27FC236}">
                <a16:creationId xmlns:a16="http://schemas.microsoft.com/office/drawing/2014/main" id="{01BBD47B-AB18-4E76-9E9D-4733E3C7DE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1380" y="2314575"/>
            <a:ext cx="5657850" cy="565785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55232" y="2991237"/>
            <a:ext cx="2450146" cy="24501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83762" y="3792936"/>
            <a:ext cx="3052416" cy="232746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867023" y="2205588"/>
            <a:ext cx="2640536" cy="2640536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272065" y="2195823"/>
            <a:ext cx="2640536" cy="2640536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60151" y="5213137"/>
            <a:ext cx="6052450" cy="2640536"/>
            <a:chOff x="0" y="0"/>
            <a:chExt cx="4386883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6883" cy="1913890"/>
            </a:xfrm>
            <a:custGeom>
              <a:avLst/>
              <a:gdLst/>
              <a:ahLst/>
              <a:cxnLst/>
              <a:rect l="l" t="t" r="r" b="b"/>
              <a:pathLst>
                <a:path w="4386883" h="1913890">
                  <a:moveTo>
                    <a:pt x="0" y="0"/>
                  </a:moveTo>
                  <a:lnTo>
                    <a:pt x="4386883" y="0"/>
                  </a:lnTo>
                  <a:lnTo>
                    <a:pt x="438688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95735" y="2428461"/>
            <a:ext cx="957417" cy="9574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36335" y="2596595"/>
            <a:ext cx="1301911" cy="78928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332759" y="5507831"/>
            <a:ext cx="1107233" cy="102557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20450" y="129863"/>
            <a:ext cx="1401635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53D57"/>
                </a:solidFill>
                <a:latin typeface="Montserrat Light"/>
              </a:rPr>
              <a:t>Wholesaler Contracts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1380" y="5589200"/>
            <a:ext cx="5657850" cy="180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Light"/>
              </a:rPr>
              <a:t>Implement Contracts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7217" y="3611787"/>
            <a:ext cx="2500148" cy="86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FAFAF6"/>
                </a:solidFill>
                <a:latin typeface="Muli Regular"/>
              </a:rPr>
              <a:t>Maintain Positive Relationships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4602" y="6579870"/>
            <a:ext cx="5543549" cy="117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AFAF6"/>
                </a:solidFill>
                <a:latin typeface="Muli Regular"/>
              </a:rPr>
              <a:t>Confirm Wholesaler Discounts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42259" y="3468467"/>
            <a:ext cx="2500148" cy="130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FAFAF6"/>
                </a:solidFill>
                <a:latin typeface="Muli Regular"/>
              </a:rPr>
              <a:t>Ensure Wholesaler Usage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8" name="Picture 25">
            <a:hlinkClick r:id="rId12" action="ppaction://hlinksldjump"/>
            <a:extLst>
              <a:ext uri="{FF2B5EF4-FFF2-40B4-BE49-F238E27FC236}">
                <a16:creationId xmlns:a16="http://schemas.microsoft.com/office/drawing/2014/main" id="{416D3D81-8618-4E21-A9D3-CE4E9D3DAC2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08172" y="2686936"/>
            <a:ext cx="2558133" cy="28197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18331" y="2686936"/>
            <a:ext cx="2558133" cy="2819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65328" y="2686936"/>
            <a:ext cx="2558133" cy="28197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71253" y="2979767"/>
            <a:ext cx="1831972" cy="18319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06839" y="3249658"/>
            <a:ext cx="1941817" cy="12921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183130" y="2955402"/>
            <a:ext cx="1208939" cy="18563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03537" y="463460"/>
            <a:ext cx="1414841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10487B"/>
                </a:solidFill>
                <a:latin typeface="Montserrat Light"/>
              </a:rPr>
              <a:t>Tech Support: Chatbot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0643" y="5630069"/>
            <a:ext cx="3633192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10487B"/>
                </a:solidFill>
                <a:latin typeface="Open Sans Bold"/>
              </a:rPr>
              <a:t>24/7 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8978" y="5630069"/>
            <a:ext cx="4894622" cy="81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dirty="0">
                <a:solidFill>
                  <a:srgbClr val="10487B"/>
                </a:solidFill>
                <a:latin typeface="Open Sans Bold"/>
              </a:rPr>
              <a:t>Location Based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86146" y="5630069"/>
            <a:ext cx="4092476" cy="81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dirty="0">
                <a:solidFill>
                  <a:srgbClr val="10487B"/>
                </a:solidFill>
                <a:latin typeface="Open Sans Bold"/>
              </a:rPr>
              <a:t>Live Support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595" y="7015358"/>
            <a:ext cx="3687812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FAQ's &amp; Video links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49153" y="7015358"/>
            <a:ext cx="3177034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Refer to installer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16172" y="7015358"/>
            <a:ext cx="4362450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Handover to live agent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3" name="Picture 25">
            <a:hlinkClick r:id="rId9" action="ppaction://hlinksldjump"/>
            <a:extLst>
              <a:ext uri="{FF2B5EF4-FFF2-40B4-BE49-F238E27FC236}">
                <a16:creationId xmlns:a16="http://schemas.microsoft.com/office/drawing/2014/main" id="{FFA30146-BA5C-419A-8912-F34D8C539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11982" y="-401130"/>
            <a:ext cx="9289170" cy="11089261"/>
          </a:xfrm>
          <a:prstGeom prst="rect">
            <a:avLst/>
          </a:prstGeom>
          <a:solidFill>
            <a:srgbClr val="053D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1524" y="4824755"/>
            <a:ext cx="7315200" cy="39295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379424" y="6159214"/>
            <a:ext cx="1247229" cy="12606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316" y="383309"/>
            <a:ext cx="8899666" cy="400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42"/>
              </a:lnSpc>
            </a:pPr>
            <a:r>
              <a:rPr lang="en-US" sz="8367" spc="75">
                <a:solidFill>
                  <a:srgbClr val="053D57"/>
                </a:solidFill>
                <a:latin typeface="Montserrat Light"/>
              </a:rPr>
              <a:t>Increase Digital Marketing in India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54188" y="4727134"/>
            <a:ext cx="701031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9410995" y="3975263"/>
            <a:ext cx="8491145" cy="836024"/>
            <a:chOff x="0" y="0"/>
            <a:chExt cx="11321526" cy="111469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34870" cy="1114699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031014" y="89481"/>
              <a:ext cx="9290513" cy="74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5"/>
                </a:lnSpc>
              </a:pPr>
              <a:r>
                <a:rPr lang="en-US" sz="3199" spc="351">
                  <a:solidFill>
                    <a:srgbClr val="F8FBFD"/>
                  </a:solidFill>
                  <a:latin typeface="Montserrat Classic"/>
                </a:rPr>
                <a:t>COMPETITIVE ADVANTAGE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54188" y="6605377"/>
            <a:ext cx="701031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46366" y="5872561"/>
            <a:ext cx="808098" cy="91699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810866" y="5681059"/>
            <a:ext cx="7490287" cy="120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5"/>
              </a:lnSpc>
            </a:pPr>
            <a:r>
              <a:rPr lang="en-US" sz="3199" spc="351">
                <a:solidFill>
                  <a:srgbClr val="F8FBFD"/>
                </a:solidFill>
                <a:latin typeface="Montserrat Classic"/>
              </a:rPr>
              <a:t>3% YEARLY INCREASE IN INDIA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54188" y="2848892"/>
            <a:ext cx="701031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9532557" y="2004815"/>
            <a:ext cx="8375707" cy="920276"/>
            <a:chOff x="0" y="0"/>
            <a:chExt cx="11167609" cy="12270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27035" cy="1227035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877096" y="193206"/>
              <a:ext cx="9290513" cy="74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5"/>
                </a:lnSpc>
              </a:pPr>
              <a:r>
                <a:rPr lang="en-US" sz="3199" spc="351">
                  <a:solidFill>
                    <a:srgbClr val="F8FBFD"/>
                  </a:solidFill>
                  <a:latin typeface="Montserrat Classic"/>
                </a:rPr>
                <a:t>GROWING PUMP MARKET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8740627" cy="491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40627" cy="491660"/>
            </a:xfrm>
            <a:custGeom>
              <a:avLst/>
              <a:gdLst/>
              <a:ahLst/>
              <a:cxnLst/>
              <a:rect l="l" t="t" r="r" b="b"/>
              <a:pathLst>
                <a:path w="8740627" h="491660">
                  <a:moveTo>
                    <a:pt x="0" y="0"/>
                  </a:moveTo>
                  <a:lnTo>
                    <a:pt x="8740627" y="0"/>
                  </a:lnTo>
                  <a:lnTo>
                    <a:pt x="8740627" y="491660"/>
                  </a:lnTo>
                  <a:lnTo>
                    <a:pt x="0" y="49166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51205" y="9391650"/>
            <a:ext cx="37589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86280" y="9391650"/>
            <a:ext cx="4651875" cy="6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Executive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28630" y="9391650"/>
            <a:ext cx="3044520" cy="6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 Light Bold"/>
              </a:rPr>
              <a:t>Strategy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62934" y="9391650"/>
            <a:ext cx="310405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Financials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16056" y="9391650"/>
            <a:ext cx="31635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53D57"/>
                </a:solidFill>
                <a:latin typeface="Montserrat Light"/>
              </a:rPr>
              <a:t>Conclusion</a:t>
            </a:r>
          </a:p>
        </p:txBody>
      </p:sp>
      <p:pic>
        <p:nvPicPr>
          <p:cNvPr id="25" name="Picture 25">
            <a:hlinkClick r:id="rId12" action="ppaction://hlinksldjump"/>
            <a:extLst>
              <a:ext uri="{FF2B5EF4-FFF2-40B4-BE49-F238E27FC236}">
                <a16:creationId xmlns:a16="http://schemas.microsoft.com/office/drawing/2014/main" id="{C65485F2-0EE8-45A5-9D13-AC8AB9E705E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0487" t="17132" r="29861" b="16534"/>
          <a:stretch>
            <a:fillRect/>
          </a:stretch>
        </p:blipFill>
        <p:spPr>
          <a:xfrm>
            <a:off x="0" y="9258300"/>
            <a:ext cx="1117714" cy="10471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833</Words>
  <Application>Microsoft Office PowerPoint</Application>
  <PresentationFormat>Custom</PresentationFormat>
  <Paragraphs>246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Montserrat Light Bold</vt:lpstr>
      <vt:lpstr>Arial</vt:lpstr>
      <vt:lpstr>Open Sans Extra Bold</vt:lpstr>
      <vt:lpstr>Muli Regular</vt:lpstr>
      <vt:lpstr>Open Sans Light</vt:lpstr>
      <vt:lpstr>Calibri</vt:lpstr>
      <vt:lpstr>Open Sans Bold</vt:lpstr>
      <vt:lpstr>Montserrat Classic</vt:lpstr>
      <vt:lpstr>Montserrat Light</vt:lpstr>
      <vt:lpstr>Open Sans</vt:lpstr>
      <vt:lpstr>Fira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Grundfos Case Analysis</dc:title>
  <cp:lastModifiedBy>Zachary Eaves</cp:lastModifiedBy>
  <cp:revision>5</cp:revision>
  <dcterms:created xsi:type="dcterms:W3CDTF">2006-08-16T00:00:00Z</dcterms:created>
  <dcterms:modified xsi:type="dcterms:W3CDTF">2021-12-05T22:35:09Z</dcterms:modified>
  <dc:identifier>DAExOUVYWCE</dc:identifier>
</cp:coreProperties>
</file>